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7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36" autoAdjust="0"/>
    <p:restoredTop sz="94660"/>
  </p:normalViewPr>
  <p:slideViewPr>
    <p:cSldViewPr>
      <p:cViewPr varScale="1">
        <p:scale>
          <a:sx n="87" d="100"/>
          <a:sy n="87" d="100"/>
        </p:scale>
        <p:origin x="168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D824B-258C-44F5-8686-B027A213F118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28718-3E3F-4BF3-9A51-1A23525F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9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28718-3E3F-4BF3-9A51-1A23525FA8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59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28718-3E3F-4BF3-9A51-1A23525FA8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972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928718-3E3F-4BF3-9A51-1A23525FA8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8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C938A-B513-477F-BE2B-13CB920FC34C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EDBA8-AE18-4FBC-96F5-F896E1EE3D2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Algebra : Pythagorean Theorem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1798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28080" y="381000"/>
            <a:ext cx="5687839" cy="1107996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6600" b="1" cap="none" spc="0" dirty="0" smtClean="0">
                <a:ln w="24500" cmpd="dbl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Key Vocabulary</a:t>
            </a:r>
            <a:endParaRPr lang="en-US" sz="6600" b="1" cap="none" spc="0" dirty="0">
              <a:ln w="24500" cmpd="dbl">
                <a:noFill/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153400" cy="25545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/>
              <a:t>Pythagorean Theorem – In a right-angled triangle, the square of the hypotenuse is equal to the sum of squares of the other two sides.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0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000" dirty="0" smtClean="0"/>
              <a:t>Triangle – 3-sided two dimensional figure.</a:t>
            </a:r>
          </a:p>
          <a:p>
            <a:pPr marL="342900" indent="-342900">
              <a:buFont typeface="Wingdings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itchFamily="2" charset="2"/>
              <a:buChar char="Ø"/>
            </a:pPr>
            <a:endParaRPr lang="en-US" sz="2000" dirty="0" smtClean="0"/>
          </a:p>
          <a:p>
            <a:pPr marL="342900" indent="-342900">
              <a:buFont typeface="Wingdings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itchFamily="2" charset="2"/>
              <a:buChar char="Ø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1496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9414" y="313899"/>
            <a:ext cx="486517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24500" cmpd="dbl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Key Concept:</a:t>
            </a:r>
            <a:endParaRPr lang="en-US" sz="6600" b="1" cap="none" spc="0" dirty="0">
              <a:ln w="24500" cmpd="dbl">
                <a:noFill/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sz="quarter" idx="13"/>
          </p:nvPr>
        </p:nvSpPr>
        <p:spPr>
          <a:xfrm>
            <a:off x="495302" y="1421895"/>
            <a:ext cx="8153400" cy="2667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i="0" dirty="0" smtClean="0">
                <a:solidFill>
                  <a:schemeClr val="bg1"/>
                </a:solidFill>
              </a:rPr>
              <a:t>The Pythagorean theorem is: a</a:t>
            </a:r>
            <a:r>
              <a:rPr lang="en-US" sz="2000" i="0" baseline="30000" dirty="0" smtClean="0">
                <a:solidFill>
                  <a:schemeClr val="bg1"/>
                </a:solidFill>
              </a:rPr>
              <a:t>2</a:t>
            </a:r>
            <a:r>
              <a:rPr lang="en-US" sz="2000" i="0" dirty="0" smtClean="0">
                <a:solidFill>
                  <a:schemeClr val="bg1"/>
                </a:solidFill>
              </a:rPr>
              <a:t> + b</a:t>
            </a:r>
            <a:r>
              <a:rPr lang="en-US" sz="2000" i="0" baseline="30000" dirty="0" smtClean="0">
                <a:solidFill>
                  <a:schemeClr val="bg1"/>
                </a:solidFill>
              </a:rPr>
              <a:t>2</a:t>
            </a:r>
            <a:r>
              <a:rPr lang="en-US" sz="2000" i="0" dirty="0" smtClean="0">
                <a:solidFill>
                  <a:schemeClr val="bg1"/>
                </a:solidFill>
              </a:rPr>
              <a:t> = c</a:t>
            </a:r>
            <a:r>
              <a:rPr lang="en-US" sz="2000" i="0" baseline="30000" dirty="0" smtClean="0">
                <a:solidFill>
                  <a:schemeClr val="bg1"/>
                </a:solidFill>
              </a:rPr>
              <a:t>2</a:t>
            </a:r>
            <a:r>
              <a:rPr lang="en-US" sz="2000" i="0" dirty="0" smtClean="0">
                <a:solidFill>
                  <a:schemeClr val="bg1"/>
                </a:solidFill>
              </a:rPr>
              <a:t>. </a:t>
            </a:r>
            <a:r>
              <a:rPr lang="en-US" sz="2000" i="0" dirty="0" smtClean="0"/>
              <a:t>“a”, “b”, and “c” are all sides of a </a:t>
            </a:r>
            <a:r>
              <a:rPr lang="en-US" sz="2000" b="1" i="0" dirty="0" smtClean="0"/>
              <a:t>right</a:t>
            </a:r>
            <a:r>
              <a:rPr lang="en-US" sz="2000" i="0" dirty="0" smtClean="0"/>
              <a:t> triangle. </a:t>
            </a:r>
            <a:r>
              <a:rPr lang="en-US" sz="2000" i="0" dirty="0" smtClean="0">
                <a:solidFill>
                  <a:schemeClr val="bg1"/>
                </a:solidFill>
              </a:rPr>
              <a:t>The formula is used to find a missing side</a:t>
            </a:r>
            <a:r>
              <a:rPr lang="en-US" sz="2000" i="0" dirty="0" smtClean="0"/>
              <a:t>, most of the time “c”, but can be used to find other sides as long as you’re given at least 2 of them.</a:t>
            </a:r>
          </a:p>
          <a:p>
            <a:pPr>
              <a:buFont typeface="Wingdings" pitchFamily="2" charset="2"/>
              <a:buChar char="Ø"/>
            </a:pPr>
            <a:endParaRPr lang="en-US" sz="2000" i="0" dirty="0"/>
          </a:p>
          <a:p>
            <a:pPr>
              <a:buFont typeface="Wingdings" pitchFamily="2" charset="2"/>
              <a:buChar char="Ø"/>
            </a:pPr>
            <a:r>
              <a:rPr lang="en-US" sz="2000" i="0" dirty="0" smtClean="0"/>
              <a:t>Never get the sides mixed up, it’s important to keep them where they’re supposed to be. Especially “c” as it’s usually what you are using the formula for.</a:t>
            </a:r>
            <a:endParaRPr lang="en-US" sz="2000" i="0" dirty="0"/>
          </a:p>
        </p:txBody>
      </p:sp>
      <p:sp>
        <p:nvSpPr>
          <p:cNvPr id="2" name="Right Triangle 1"/>
          <p:cNvSpPr/>
          <p:nvPr/>
        </p:nvSpPr>
        <p:spPr>
          <a:xfrm>
            <a:off x="2842146" y="4271236"/>
            <a:ext cx="3920199" cy="2132463"/>
          </a:xfrm>
          <a:prstGeom prst="rtTriangl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422732" y="4618987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56335" y="4566854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4799" y="6334780"/>
            <a:ext cx="457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5" name="Rectangle 4"/>
          <p:cNvSpPr/>
          <p:nvPr/>
        </p:nvSpPr>
        <p:spPr>
          <a:xfrm>
            <a:off x="2842146" y="5943600"/>
            <a:ext cx="460099" cy="460099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1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reveal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11901" y="313899"/>
            <a:ext cx="472020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24500" cmpd="dbl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Example #1:</a:t>
            </a:r>
            <a:endParaRPr lang="en-US" sz="6600" b="1" cap="none" spc="0" dirty="0">
              <a:ln w="24500" cmpd="dbl">
                <a:noFill/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9" name="Right Triangle 18"/>
          <p:cNvSpPr/>
          <p:nvPr/>
        </p:nvSpPr>
        <p:spPr>
          <a:xfrm>
            <a:off x="2743200" y="1432131"/>
            <a:ext cx="3581400" cy="2225469"/>
          </a:xfrm>
          <a:prstGeom prst="rtTriangl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609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Find</a:t>
            </a:r>
            <a:r>
              <a:rPr lang="en-US" sz="3200" dirty="0" smtClean="0"/>
              <a:t> </a:t>
            </a:r>
            <a:r>
              <a:rPr lang="en-US" sz="2800" dirty="0" smtClean="0"/>
              <a:t>c</a:t>
            </a:r>
            <a:r>
              <a:rPr lang="en-US" sz="2400" dirty="0" smtClean="0"/>
              <a:t>!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232797" y="1741057"/>
            <a:ext cx="602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28961" y="2380564"/>
            <a:ext cx="602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</a:t>
            </a:r>
            <a:endParaRPr lang="en-US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3802041" y="3607558"/>
            <a:ext cx="982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12</a:t>
            </a:r>
            <a:endParaRPr lang="en-US" sz="3200" dirty="0"/>
          </a:p>
        </p:txBody>
      </p:sp>
      <p:sp>
        <p:nvSpPr>
          <p:cNvPr id="23" name="Rectangle 22"/>
          <p:cNvSpPr/>
          <p:nvPr/>
        </p:nvSpPr>
        <p:spPr>
          <a:xfrm>
            <a:off x="239973" y="4345759"/>
            <a:ext cx="1689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831166" y="4345759"/>
            <a:ext cx="1905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5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12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5562600" y="4381100"/>
            <a:ext cx="2021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25 </a:t>
            </a:r>
            <a:r>
              <a:rPr lang="en-US" sz="2400" dirty="0"/>
              <a:t>+ </a:t>
            </a:r>
            <a:r>
              <a:rPr lang="en-US" sz="2400" dirty="0" smtClean="0"/>
              <a:t>144 </a:t>
            </a:r>
            <a:r>
              <a:rPr lang="en-US" sz="2400" dirty="0"/>
              <a:t>=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190065" y="5105400"/>
            <a:ext cx="1321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169 = 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2836783" y="5096302"/>
            <a:ext cx="1735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√169 = </a:t>
            </a:r>
            <a:r>
              <a:rPr lang="en-US" sz="2400" dirty="0"/>
              <a:t>√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6054208" y="5127009"/>
            <a:ext cx="1026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13 = c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828800" y="5943600"/>
            <a:ext cx="5103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the missing side, or c, is 13 units!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2743200" y="3197501"/>
            <a:ext cx="460099" cy="460099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932105" y="1741057"/>
            <a:ext cx="2059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</a:t>
            </a:r>
            <a:r>
              <a:rPr lang="en-US" sz="2000" dirty="0"/>
              <a:t>: the  </a:t>
            </a:r>
            <a:r>
              <a:rPr lang="en-US" sz="2000" dirty="0" smtClean="0"/>
              <a:t>“√” sign means “the square root of”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93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211901" y="313899"/>
            <a:ext cx="472020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24500" cmpd="dbl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Example #2:</a:t>
            </a:r>
            <a:endParaRPr lang="en-US" sz="6600" b="1" cap="none" spc="0" dirty="0">
              <a:ln w="24500" cmpd="dbl">
                <a:noFill/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609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Find</a:t>
            </a:r>
            <a:r>
              <a:rPr lang="en-US" sz="3200" dirty="0" smtClean="0"/>
              <a:t> </a:t>
            </a:r>
            <a:r>
              <a:rPr lang="en-US" sz="2800" dirty="0" smtClean="0"/>
              <a:t>c</a:t>
            </a:r>
            <a:r>
              <a:rPr lang="en-US" sz="2400" dirty="0" smtClean="0"/>
              <a:t>!</a:t>
            </a:r>
            <a:endParaRPr lang="en-US" sz="2000" dirty="0"/>
          </a:p>
        </p:txBody>
      </p:sp>
      <p:sp>
        <p:nvSpPr>
          <p:cNvPr id="21" name="Right Triangle 20"/>
          <p:cNvSpPr/>
          <p:nvPr/>
        </p:nvSpPr>
        <p:spPr>
          <a:xfrm>
            <a:off x="2743200" y="1432131"/>
            <a:ext cx="3581400" cy="2225469"/>
          </a:xfrm>
          <a:prstGeom prst="rtTriangl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28961" y="2380564"/>
            <a:ext cx="602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3818444" y="3607558"/>
            <a:ext cx="982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32797" y="1741057"/>
            <a:ext cx="602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39973" y="4345759"/>
            <a:ext cx="1689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2831166" y="4345759"/>
            <a:ext cx="1720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4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+ 3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27" name="Rectangle 26"/>
          <p:cNvSpPr/>
          <p:nvPr/>
        </p:nvSpPr>
        <p:spPr>
          <a:xfrm>
            <a:off x="5562600" y="4381100"/>
            <a:ext cx="16566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16 </a:t>
            </a:r>
            <a:r>
              <a:rPr lang="en-US" sz="2400" dirty="0"/>
              <a:t>+ 9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28" name="Rectangle 27"/>
          <p:cNvSpPr/>
          <p:nvPr/>
        </p:nvSpPr>
        <p:spPr>
          <a:xfrm>
            <a:off x="190065" y="5105400"/>
            <a:ext cx="11448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25 = 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2836783" y="5096302"/>
            <a:ext cx="1558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√25 = </a:t>
            </a:r>
            <a:r>
              <a:rPr lang="en-US" sz="2400" dirty="0"/>
              <a:t>√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6054208" y="5127009"/>
            <a:ext cx="843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5</a:t>
            </a:r>
            <a:r>
              <a:rPr lang="en-US" sz="2400" dirty="0" smtClean="0"/>
              <a:t> = c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2743200" y="3197501"/>
            <a:ext cx="460099" cy="460099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4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24095" y="313899"/>
            <a:ext cx="36958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24500" cmpd="dbl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Your turn!</a:t>
            </a:r>
            <a:endParaRPr lang="en-US" sz="6600" b="1" cap="none" spc="0" dirty="0">
              <a:ln w="24500" cmpd="dbl">
                <a:noFill/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Right Triangle 13"/>
          <p:cNvSpPr/>
          <p:nvPr/>
        </p:nvSpPr>
        <p:spPr>
          <a:xfrm>
            <a:off x="2743200" y="1432131"/>
            <a:ext cx="3581400" cy="2225469"/>
          </a:xfrm>
          <a:prstGeom prst="rtTriangl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32797" y="1741057"/>
            <a:ext cx="602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28961" y="2380564"/>
            <a:ext cx="602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02041" y="3607558"/>
            <a:ext cx="982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8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239973" y="4345759"/>
            <a:ext cx="1689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2831166" y="4345759"/>
            <a:ext cx="1720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6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+ 8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5562600" y="4381100"/>
            <a:ext cx="18421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36 </a:t>
            </a:r>
            <a:r>
              <a:rPr lang="en-US" sz="2400" dirty="0"/>
              <a:t>+ </a:t>
            </a:r>
            <a:r>
              <a:rPr lang="en-US" sz="2400" dirty="0" smtClean="0"/>
              <a:t>64 </a:t>
            </a:r>
            <a:r>
              <a:rPr lang="en-US" sz="2400" dirty="0"/>
              <a:t>=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190065" y="5105400"/>
            <a:ext cx="1322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100 = 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2836783" y="5096302"/>
            <a:ext cx="17365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√100 = </a:t>
            </a:r>
            <a:r>
              <a:rPr lang="en-US" sz="2400" dirty="0"/>
              <a:t>√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6054208" y="5127009"/>
            <a:ext cx="1021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10 = c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2750024" y="3197501"/>
            <a:ext cx="460099" cy="460099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61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93395" y="2539425"/>
            <a:ext cx="6022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9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802041" y="3911025"/>
            <a:ext cx="982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12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232797" y="2096869"/>
            <a:ext cx="6022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331" y="1700588"/>
            <a:ext cx="3621338" cy="226181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724095" y="313899"/>
            <a:ext cx="369581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dirty="0" smtClean="0">
                <a:ln w="24500" cmpd="dbl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Your turn!</a:t>
            </a:r>
            <a:endParaRPr lang="en-US" sz="6600" b="1" cap="none" spc="0" dirty="0">
              <a:ln w="24500" cmpd="dbl">
                <a:noFill/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793588" y="3468786"/>
            <a:ext cx="460099" cy="460099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9973" y="4345759"/>
            <a:ext cx="1689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831166" y="4415135"/>
            <a:ext cx="1905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9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12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562600" y="4381100"/>
            <a:ext cx="2015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81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144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190065" y="5105400"/>
            <a:ext cx="13260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225</a:t>
            </a:r>
            <a:r>
              <a:rPr lang="en-US" sz="2400" dirty="0" smtClean="0"/>
              <a:t> </a:t>
            </a:r>
            <a:r>
              <a:rPr lang="en-US" sz="2400" dirty="0" smtClean="0"/>
              <a:t>= 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2836783" y="5096302"/>
            <a:ext cx="1739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√</a:t>
            </a:r>
            <a:r>
              <a:rPr lang="en-US" sz="2400" dirty="0" smtClean="0"/>
              <a:t>225</a:t>
            </a:r>
            <a:r>
              <a:rPr lang="en-US" sz="2400" dirty="0" smtClean="0"/>
              <a:t> </a:t>
            </a:r>
            <a:r>
              <a:rPr lang="en-US" sz="2400" dirty="0" smtClean="0"/>
              <a:t>= </a:t>
            </a:r>
            <a:r>
              <a:rPr lang="en-US" sz="2400" dirty="0"/>
              <a:t>√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6054208" y="5127009"/>
            <a:ext cx="1024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15</a:t>
            </a:r>
            <a:r>
              <a:rPr lang="en-US" sz="2400" dirty="0" smtClean="0"/>
              <a:t> </a:t>
            </a:r>
            <a:r>
              <a:rPr lang="en-US" sz="2400" dirty="0" smtClean="0"/>
              <a:t>= 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434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168322"/>
            <a:ext cx="378622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6600" b="1" dirty="0">
                <a:ln w="24500" cmpd="dbl">
                  <a:noFill/>
                  <a:prstDash val="solid"/>
                  <a:miter lim="800000"/>
                </a:ln>
                <a:gradFill>
                  <a:gsLst>
                    <a:gs pos="10000">
                      <a:srgbClr val="4584D3">
                        <a:tint val="10000"/>
                        <a:satMod val="155000"/>
                      </a:srgbClr>
                    </a:gs>
                    <a:gs pos="60000">
                      <a:srgbClr val="4584D3">
                        <a:tint val="30000"/>
                        <a:satMod val="155000"/>
                      </a:srgbClr>
                    </a:gs>
                    <a:gs pos="100000">
                      <a:srgbClr val="4584D3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Your Turn!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1643291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If “a” = 5, and “b” = 12, what is “c”?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239973" y="4345759"/>
            <a:ext cx="1689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b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2831166" y="4345759"/>
            <a:ext cx="1905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5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+ </a:t>
            </a:r>
            <a:r>
              <a:rPr lang="en-US" sz="2400" dirty="0" smtClean="0"/>
              <a:t>12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5562600" y="4381100"/>
            <a:ext cx="2021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25 </a:t>
            </a:r>
            <a:r>
              <a:rPr lang="en-US" sz="2400" dirty="0"/>
              <a:t>+ </a:t>
            </a:r>
            <a:r>
              <a:rPr lang="en-US" sz="2400" dirty="0" smtClean="0"/>
              <a:t>144 </a:t>
            </a:r>
            <a:r>
              <a:rPr lang="en-US" sz="2400" dirty="0"/>
              <a:t>=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16" name="Rectangle 15"/>
          <p:cNvSpPr/>
          <p:nvPr/>
        </p:nvSpPr>
        <p:spPr>
          <a:xfrm>
            <a:off x="190065" y="5105400"/>
            <a:ext cx="1321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169 = 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2836783" y="5096302"/>
            <a:ext cx="1735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√169 = </a:t>
            </a:r>
            <a:r>
              <a:rPr lang="en-US" sz="2400" dirty="0"/>
              <a:t>√ </a:t>
            </a:r>
            <a:r>
              <a:rPr lang="en-US" sz="2400" dirty="0" smtClean="0"/>
              <a:t>c</a:t>
            </a:r>
            <a:r>
              <a:rPr lang="en-US" sz="2400" baseline="30000" dirty="0" smtClean="0"/>
              <a:t>2</a:t>
            </a:r>
            <a:endParaRPr lang="en-US" sz="2400" dirty="0"/>
          </a:p>
        </p:txBody>
      </p:sp>
      <p:sp>
        <p:nvSpPr>
          <p:cNvPr id="18" name="Rectangle 17"/>
          <p:cNvSpPr/>
          <p:nvPr/>
        </p:nvSpPr>
        <p:spPr>
          <a:xfrm>
            <a:off x="6054208" y="5127009"/>
            <a:ext cx="1026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13 = c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828800" y="5943600"/>
            <a:ext cx="5103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the missing side, or c, is 13 units!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769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52400"/>
            <a:ext cx="6781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600" b="1" dirty="0" smtClean="0">
                <a:ln w="24500" cmpd="dbl">
                  <a:noFill/>
                  <a:prstDash val="solid"/>
                  <a:miter lim="800000"/>
                </a:ln>
                <a:gradFill>
                  <a:gsLst>
                    <a:gs pos="10000">
                      <a:srgbClr val="4584D3">
                        <a:tint val="10000"/>
                        <a:satMod val="155000"/>
                      </a:srgbClr>
                    </a:gs>
                    <a:gs pos="60000">
                      <a:srgbClr val="4584D3">
                        <a:tint val="30000"/>
                        <a:satMod val="155000"/>
                      </a:srgbClr>
                    </a:gs>
                    <a:gs pos="100000">
                      <a:srgbClr val="4584D3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End of Lesson:</a:t>
            </a:r>
            <a:endParaRPr lang="en-US" sz="6600" b="1" dirty="0">
              <a:ln w="24500" cmpd="dbl">
                <a:noFill/>
                <a:prstDash val="solid"/>
                <a:miter lim="800000"/>
              </a:ln>
              <a:gradFill>
                <a:gsLst>
                  <a:gs pos="10000">
                    <a:srgbClr val="4584D3">
                      <a:tint val="10000"/>
                      <a:satMod val="155000"/>
                    </a:srgbClr>
                  </a:gs>
                  <a:gs pos="60000">
                    <a:srgbClr val="4584D3">
                      <a:tint val="30000"/>
                      <a:satMod val="155000"/>
                    </a:srgbClr>
                  </a:gs>
                  <a:gs pos="100000">
                    <a:srgbClr val="4584D3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1545336"/>
            <a:ext cx="6614160" cy="3886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If you need more practice, please go to this link:</a:t>
            </a:r>
          </a:p>
          <a:p>
            <a:pPr marL="0" indent="0">
              <a:buNone/>
            </a:pPr>
            <a:r>
              <a:rPr lang="en-US" sz="2800" i="0" dirty="0" smtClean="0">
                <a:latin typeface="Times New Roman" pitchFamily="18" charset="0"/>
                <a:cs typeface="Times New Roman" pitchFamily="18" charset="0"/>
              </a:rPr>
              <a:t>      -</a:t>
            </a:r>
            <a:r>
              <a:rPr lang="en-US" sz="2800" i="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sz="2800" i="0" dirty="0" smtClean="0">
                <a:latin typeface="Times New Roman" pitchFamily="18" charset="0"/>
                <a:cs typeface="Times New Roman" pitchFamily="18" charset="0"/>
              </a:rPr>
              <a:t>goo.gl/</a:t>
            </a:r>
            <a:r>
              <a:rPr lang="en-US" sz="2800" i="0" smtClean="0">
                <a:latin typeface="Times New Roman" pitchFamily="18" charset="0"/>
                <a:cs typeface="Times New Roman" pitchFamily="18" charset="0"/>
              </a:rPr>
              <a:t>OWwtK</a:t>
            </a:r>
            <a:endParaRPr lang="en-US" sz="2800" i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30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sson 3 - Circumference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adeshow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3 - Circumference</Template>
  <TotalTime>209</TotalTime>
  <Words>391</Words>
  <Application>Microsoft Office PowerPoint</Application>
  <PresentationFormat>On-screen Show (4:3)</PresentationFormat>
  <Paragraphs>74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Franklin Gothic Medium</vt:lpstr>
      <vt:lpstr>Rockwell</vt:lpstr>
      <vt:lpstr>Times New Roman</vt:lpstr>
      <vt:lpstr>Wingdings</vt:lpstr>
      <vt:lpstr>Lesson 3 - Circumference</vt:lpstr>
      <vt:lpstr>Tradeshow</vt:lpstr>
      <vt:lpstr>Lesson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</dc:title>
  <dc:creator>Tori Vazquez</dc:creator>
  <cp:lastModifiedBy>Victoria Vazquez</cp:lastModifiedBy>
  <cp:revision>20</cp:revision>
  <dcterms:created xsi:type="dcterms:W3CDTF">2013-06-14T17:34:16Z</dcterms:created>
  <dcterms:modified xsi:type="dcterms:W3CDTF">2014-01-31T02:43:55Z</dcterms:modified>
</cp:coreProperties>
</file>